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2"/>
  </p:notesMasterIdLst>
  <p:sldIdLst>
    <p:sldId id="434" r:id="rId3"/>
    <p:sldId id="435" r:id="rId4"/>
    <p:sldId id="1090" r:id="rId5"/>
    <p:sldId id="448" r:id="rId6"/>
    <p:sldId id="1095" r:id="rId7"/>
    <p:sldId id="2112" r:id="rId8"/>
    <p:sldId id="2111" r:id="rId9"/>
    <p:sldId id="2110" r:id="rId10"/>
    <p:sldId id="2097" r:id="rId11"/>
    <p:sldId id="2105" r:id="rId12"/>
    <p:sldId id="2103" r:id="rId13"/>
    <p:sldId id="1247" r:id="rId14"/>
    <p:sldId id="1250" r:id="rId15"/>
    <p:sldId id="2107" r:id="rId16"/>
    <p:sldId id="2109" r:id="rId17"/>
    <p:sldId id="2106" r:id="rId18"/>
    <p:sldId id="1093" r:id="rId19"/>
    <p:sldId id="1094" r:id="rId20"/>
    <p:sldId id="1089" r:id="rId2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663300"/>
    <a:srgbClr val="0066FF"/>
    <a:srgbClr val="92D050"/>
    <a:srgbClr val="C5C5C5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4BCEB7-7164-4153-ACBC-D5A44AFBA0CF}" v="92" dt="2024-03-21T12:24:26.5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272.zip" TargetMode="External"/><Relationship Id="rId2" Type="http://schemas.openxmlformats.org/officeDocument/2006/relationships/hyperlink" Target="http://www.3gpp.org/ftp/tsg_ran/TSG_RAN/TSGR_103/Docs/RP-240802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4074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3/Docs/RP-240019.zi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3/Docs/RP-240831.zip" TargetMode="External"/><Relationship Id="rId13" Type="http://schemas.openxmlformats.org/officeDocument/2006/relationships/hyperlink" Target="http://www.3gpp.org/ftp/tsg_ran/TSG_RAN/TSGR_103/Docs/RP-240787.zip" TargetMode="External"/><Relationship Id="rId3" Type="http://schemas.openxmlformats.org/officeDocument/2006/relationships/hyperlink" Target="http://www.3gpp.org/ftp/tsg_ran/TSG_RAN/TSGR_103/Docs/RP-240829.zip" TargetMode="External"/><Relationship Id="rId7" Type="http://schemas.openxmlformats.org/officeDocument/2006/relationships/hyperlink" Target="http://www.3gpp.org/ftp/tsg_ran/TSG_RAN/TSGR_103/Docs/RP-240838.zip" TargetMode="External"/><Relationship Id="rId12" Type="http://schemas.openxmlformats.org/officeDocument/2006/relationships/hyperlink" Target="http://www.3gpp.org/ftp/tsg_ran/TSG_RAN/TSGR_103/Docs/RP-240832.zip" TargetMode="External"/><Relationship Id="rId2" Type="http://schemas.openxmlformats.org/officeDocument/2006/relationships/hyperlink" Target="http://www.3gpp.org/ftp/tsg_ran/TSG_RAN/TSGR_103/Docs/RP-24082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830.zip" TargetMode="External"/><Relationship Id="rId11" Type="http://schemas.openxmlformats.org/officeDocument/2006/relationships/hyperlink" Target="http://www.3gpp.org/ftp/tsg_ran/TSG_RAN/TSGR_103/Docs/RP-240840.zip" TargetMode="External"/><Relationship Id="rId5" Type="http://schemas.openxmlformats.org/officeDocument/2006/relationships/hyperlink" Target="http://www.3gpp.org/ftp/tsg_ran/TSG_RAN/TSGR_103/Docs/RP-240856.zip" TargetMode="External"/><Relationship Id="rId10" Type="http://schemas.openxmlformats.org/officeDocument/2006/relationships/hyperlink" Target="http://www.3gpp.org/ftp/tsg_ran/TSG_RAN/TSGR_103/Docs/RP-240804.zip" TargetMode="External"/><Relationship Id="rId4" Type="http://schemas.openxmlformats.org/officeDocument/2006/relationships/hyperlink" Target="http://www.3gpp.org/ftp/tsg_ran/TSG_RAN/TSGR_103/Docs/RP-240841.zip" TargetMode="External"/><Relationship Id="rId9" Type="http://schemas.openxmlformats.org/officeDocument/2006/relationships/hyperlink" Target="http://www.3gpp.org/ftp/tsg_ran/TSG_RAN/TSGR_103/Docs/RP-240857.zip" TargetMode="External"/><Relationship Id="rId14" Type="http://schemas.openxmlformats.org/officeDocument/2006/relationships/hyperlink" Target="http://www.3gpp.org/ftp/tsg_ran/TSG_RAN/TSGR_102/Docs/RP-234075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3/Docs/RP-240768.zip" TargetMode="External"/><Relationship Id="rId4" Type="http://schemas.openxmlformats.org/officeDocument/2006/relationships/hyperlink" Target="http://www.3gpp.org/ftp/tsg_ran/TSG_RAN/TSGR_103/Docs/RP-240792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3/Docs/RP-240854.zip" TargetMode="External"/><Relationship Id="rId3" Type="http://schemas.openxmlformats.org/officeDocument/2006/relationships/hyperlink" Target="http://www.3gpp.org/ftp/tsg_ran/TSG_RAN/TSGR_103/Docs/RP-240816.zip" TargetMode="External"/><Relationship Id="rId7" Type="http://schemas.openxmlformats.org/officeDocument/2006/relationships/hyperlink" Target="http://www.3gpp.org/ftp/tsg_ran/TSG_RAN/TSGR_103/Docs/RP-240812.zip" TargetMode="External"/><Relationship Id="rId2" Type="http://schemas.openxmlformats.org/officeDocument/2006/relationships/hyperlink" Target="http://www.3gpp.org/ftp/tsg_ran/TSG_RAN/TSGR_103/Docs/RP-24002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810.zip" TargetMode="External"/><Relationship Id="rId11" Type="http://schemas.openxmlformats.org/officeDocument/2006/relationships/hyperlink" Target="http://www.3gpp.org/ftp/tsg_ran/TSG_RAN/TSGR_103/Docs/RP-240782.zip" TargetMode="External"/><Relationship Id="rId5" Type="http://schemas.openxmlformats.org/officeDocument/2006/relationships/hyperlink" Target="http://www.3gpp.org/ftp/tsg_ran/TSG_RAN/TSGR_103/Docs/RP-240031.zip" TargetMode="External"/><Relationship Id="rId10" Type="http://schemas.openxmlformats.org/officeDocument/2006/relationships/hyperlink" Target="http://www.3gpp.org/ftp/tsg_ran/TSG_RAN/TSGR_103/Docs/RP-240791.zip" TargetMode="External"/><Relationship Id="rId4" Type="http://schemas.openxmlformats.org/officeDocument/2006/relationships/hyperlink" Target="http://www.3gpp.org/ftp/tsg_ran/TSG_RAN/TSGR_103/Docs/RP-240021.zip" TargetMode="External"/><Relationship Id="rId9" Type="http://schemas.openxmlformats.org/officeDocument/2006/relationships/hyperlink" Target="http://www.3gpp.org/ftp/tsg_ran/TSG_RAN/TSGR_103/Docs/RP-240801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hyperlink" Target="http://www.3gpp.org/ftp/tsg_ran/TSG_RAN/TSGR_101/Docs/RP-232787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033.zip" TargetMode="External"/><Relationship Id="rId5" Type="http://schemas.openxmlformats.org/officeDocument/2006/relationships/hyperlink" Target="http://www.3gpp.org/ftp/tsg_ran/TSG_RAN/TSGR_103/Docs/RP-240024.zip" TargetMode="External"/><Relationship Id="rId4" Type="http://schemas.openxmlformats.org/officeDocument/2006/relationships/hyperlink" Target="http://www.3gpp.org/ftp/tsg_ran/TSG_RAN/TSGR_103/Docs/RP-240016.zi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858.zip" TargetMode="External"/><Relationship Id="rId2" Type="http://schemas.openxmlformats.org/officeDocument/2006/relationships/hyperlink" Target="http://www.3gpp.org/ftp/tsg_ran/TSG_RAN/TSGR_103/Docs/RP-240014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3/Docs/RP-240263.zip" TargetMode="External"/><Relationship Id="rId4" Type="http://schemas.openxmlformats.org/officeDocument/2006/relationships/hyperlink" Target="http://www.3gpp.org/ftp/tsg_ran/TSG_RAN/TSGR_103/Docs/RP-240850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3/Docs/RP-240790.zip" TargetMode="External"/><Relationship Id="rId4" Type="http://schemas.openxmlformats.org/officeDocument/2006/relationships/hyperlink" Target="http://www.3gpp.org/ftp/tsg_ran/TSG_RAN/TSGR_102/Docs/RP-23398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3/Docs/RP-240823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847.zip" TargetMode="External"/><Relationship Id="rId2" Type="http://schemas.openxmlformats.org/officeDocument/2006/relationships/hyperlink" Target="http://www.3gpp.org/ftp/tsg_ran/TSG_RAN/TSGR_103/Docs/RP-240142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RAN#103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SP-240496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</a:t>
            </a:r>
            <a:r>
              <a:rPr lang="en-US" b="1" dirty="0">
                <a:latin typeface="Arial" panose="020B0604020202020204" pitchFamily="34" charset="0"/>
              </a:rPr>
              <a:t>4.7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RAN level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Feasibility Study on 6 GHz for LTE and NR in Licensed and Unlicensed Operations: agreed TR in </a:t>
            </a:r>
            <a:r>
              <a:rPr lang="en-US" sz="2800" dirty="0">
                <a:hlinkClick r:id="rId2"/>
              </a:rPr>
              <a:t>RP-240802</a:t>
            </a:r>
            <a:r>
              <a:rPr lang="en-US" sz="2800" dirty="0"/>
              <a:t>, with SR (100% completion) in </a:t>
            </a:r>
            <a:r>
              <a:rPr lang="en-US" sz="2800" dirty="0">
                <a:hlinkClick r:id="rId3"/>
              </a:rPr>
              <a:t>RP-240272</a:t>
            </a:r>
            <a:r>
              <a:rPr lang="en-US" sz="2800" dirty="0">
                <a:hlinkClick r:id="rId4"/>
              </a:rPr>
              <a:t> </a:t>
            </a:r>
            <a:endParaRPr lang="en-US" sz="2400" dirty="0"/>
          </a:p>
          <a:p>
            <a:pPr lvl="1"/>
            <a:endParaRPr lang="en-US" sz="2400" dirty="0"/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2912045" cy="736597"/>
          </a:xfrm>
        </p:spPr>
        <p:txBody>
          <a:bodyPr/>
          <a:lstStyle/>
          <a:p>
            <a:r>
              <a:rPr lang="en-US" dirty="0"/>
              <a:t>RAN Projects Update: Rel-19 Package (RAN4-led)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488" y="1185339"/>
            <a:ext cx="12726444" cy="4830233"/>
          </a:xfrm>
        </p:spPr>
        <p:txBody>
          <a:bodyPr/>
          <a:lstStyle/>
          <a:p>
            <a:r>
              <a:rPr lang="en-US" sz="2800" dirty="0"/>
              <a:t>RAN Chair and RAN4 Chair’s summary for RAN Rel-19 Package: RAN1/2/3-led was endorsed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240019</a:t>
            </a:r>
            <a:endParaRPr lang="en-US" sz="2800" dirty="0"/>
          </a:p>
          <a:p>
            <a:pPr lvl="1"/>
            <a:r>
              <a:rPr lang="en-US" sz="2400" dirty="0"/>
              <a:t>It contains 11 RAN4-led items in total – see details in the subsequent slides</a:t>
            </a:r>
            <a:endParaRPr lang="en-US" sz="2000" dirty="0"/>
          </a:p>
          <a:p>
            <a:pPr lvl="1"/>
            <a:r>
              <a:rPr lang="en-US" sz="2400" dirty="0"/>
              <a:t>Also contains the detailed TU spreadsheet for RAN4 and the proposed detailed scope endorsed as the baseline for further discussion in RAN#103 for final RAN Rel-19 SID/WID approvals </a:t>
            </a:r>
          </a:p>
          <a:p>
            <a:pPr lvl="1"/>
            <a:r>
              <a:rPr lang="en-US" sz="2400" dirty="0"/>
              <a:t>As stated therein:</a:t>
            </a:r>
          </a:p>
          <a:p>
            <a:pPr lvl="2"/>
            <a:r>
              <a:rPr lang="en-US" sz="2000" b="1" i="1" dirty="0"/>
              <a:t>It is necessary to reserve some TUs (more than that in Rel-18). Based on commercial needs, and Rel-19 progress, additional new but smaller RAN4-led non-spectrum projects or scope expansion of the RAN#103 approved RAN4-led projects may be further discussed and approved at a later stage of Rel-19</a:t>
            </a:r>
          </a:p>
          <a:p>
            <a:pPr lvl="3"/>
            <a:r>
              <a:rPr lang="en-US" sz="2000" b="1" i="1" dirty="0"/>
              <a:t>The earliest time of such opportunity is December 2024</a:t>
            </a:r>
          </a:p>
          <a:p>
            <a:pPr lvl="4"/>
            <a:r>
              <a:rPr lang="en-US" sz="1466" b="1" i="1" dirty="0"/>
              <a:t>Similar to Rel-18, this will be carefully managed</a:t>
            </a:r>
          </a:p>
          <a:p>
            <a:pPr lvl="3"/>
            <a:r>
              <a:rPr lang="en-US" sz="2000" b="1" i="1" dirty="0"/>
              <a:t>For both RF &amp; RD, [2.5] TUs each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1"/>
            <a:ext cx="11374390" cy="517695"/>
          </a:xfrm>
        </p:spPr>
        <p:txBody>
          <a:bodyPr/>
          <a:lstStyle/>
          <a:p>
            <a:r>
              <a:rPr lang="en-US" sz="4000" dirty="0"/>
              <a:t>RAN4-led Package	1/2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/>
        </p:nvGraphicFramePr>
        <p:xfrm>
          <a:off x="2248825" y="1001115"/>
          <a:ext cx="11269126" cy="5006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8531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30595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sz="18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537698">
                <a:tc>
                  <a:txBody>
                    <a:bodyPr/>
                    <a:lstStyle/>
                    <a:p>
                      <a:r>
                        <a:rPr lang="en-US" sz="1800" dirty="0"/>
                        <a:t>UE RF enhancements </a:t>
                      </a:r>
                      <a:r>
                        <a:rPr lang="en-US" sz="1800" b="1" dirty="0"/>
                        <a:t>for FR1 and FR2 </a:t>
                      </a:r>
                      <a:r>
                        <a:rPr lang="en-US" sz="1800" dirty="0"/>
                        <a:t>(</a:t>
                      </a:r>
                      <a:r>
                        <a:rPr lang="en-US" sz="1800" b="1" dirty="0"/>
                        <a:t>3 topics</a:t>
                      </a:r>
                      <a:r>
                        <a:rPr lang="en-US" sz="1800" dirty="0"/>
                        <a:t>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High power UE (HPUE) for CA in TN (</a:t>
                      </a:r>
                      <a:r>
                        <a:rPr lang="en-US" altLang="zh-CN" sz="1400" b="0" u="sng" dirty="0">
                          <a:solidFill>
                            <a:srgbClr val="FF0000"/>
                          </a:solidFill>
                        </a:rPr>
                        <a:t>including 3Tx</a:t>
                      </a:r>
                      <a:r>
                        <a:rPr lang="en-US" altLang="zh-CN" sz="1400" b="0" dirty="0"/>
                        <a:t>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noStrike" dirty="0">
                          <a:solidFill>
                            <a:schemeClr val="tx1"/>
                          </a:solidFill>
                        </a:rPr>
                        <a:t>Power boosting and/or MPR reduction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6 Rx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</a:rPr>
                        <a:t>3 Tx </a:t>
                      </a:r>
                      <a:r>
                        <a:rPr lang="en-US" sz="1400" b="0" u="sng" strike="sng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0" u="sng" strike="no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merged into HPUE for CA in TN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400" b="0" u="sng" strike="noStrike" dirty="0">
                        <a:solidFill>
                          <a:srgbClr val="FF0000"/>
                        </a:solidFill>
                        <a:sym typeface="Wingdings" panose="05000000000000000000" pitchFamily="2" charset="2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u="sng" strike="no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Note: High power UE for NTN is merged into a single NTN project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800" dirty="0"/>
                        <a:t>BS RF requirement evolution </a:t>
                      </a:r>
                      <a:r>
                        <a:rPr lang="en-US" altLang="zh-CN" sz="1800" dirty="0"/>
                        <a:t>(2 </a:t>
                      </a:r>
                      <a:r>
                        <a:rPr lang="en-US" altLang="zh-CN" sz="1800" b="1" dirty="0"/>
                        <a:t>topics)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Core requirements/conformance test for expected EIRP mask for upper 6GHz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OTA test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1462328"/>
                  </a:ext>
                </a:extLst>
              </a:tr>
              <a:tr h="77468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OTA testing enhancement WI </a:t>
                      </a:r>
                      <a:r>
                        <a:rPr lang="en-US" altLang="zh-CN" sz="1800" b="0" dirty="0"/>
                        <a:t>(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</a:rPr>
                        <a:t>2 topics, ensuring reasonable load</a:t>
                      </a:r>
                      <a:r>
                        <a:rPr lang="en-US" altLang="zh-CN" sz="1800" b="0" dirty="0"/>
                        <a:t>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TRP/TRS Enhancement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MIMO OTA Requirements and Test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624603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u="none" dirty="0">
                          <a:solidFill>
                            <a:schemeClr val="tx1"/>
                          </a:solidFill>
                        </a:rPr>
                        <a:t>OTA testing enhancements SI </a:t>
                      </a:r>
                      <a:r>
                        <a:rPr lang="en-US" altLang="zh-CN" sz="1800" b="1" u="none" dirty="0">
                          <a:solidFill>
                            <a:schemeClr val="tx1"/>
                          </a:solidFill>
                        </a:rPr>
                        <a:t>(1 topic, ensuring reasonable load)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FR2 OTA Testing Enhancement </a:t>
                      </a:r>
                      <a:endParaRPr lang="zh-CN" altLang="en-US" sz="1200" b="0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247068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RRM enhancements (</a:t>
                      </a:r>
                      <a:r>
                        <a:rPr lang="en-US" altLang="zh-CN" sz="1800" b="1" dirty="0"/>
                        <a:t>2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FR2 L3/L1 measurement delay reduction</a:t>
                      </a:r>
                      <a:endParaRPr lang="en-US" altLang="zh-CN" sz="1400" strike="sngStrike" dirty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TimesNewRomanPSMT"/>
                        </a:rPr>
                        <a:t>Fast </a:t>
                      </a:r>
                      <a:r>
                        <a:rPr lang="en-US" sz="1400" dirty="0" err="1">
                          <a:latin typeface="TimesNewRomanPSMT"/>
                        </a:rPr>
                        <a:t>Scell</a:t>
                      </a:r>
                      <a:r>
                        <a:rPr lang="en-US" sz="1400" dirty="0">
                          <a:latin typeface="TimesNewRomanPSMT"/>
                        </a:rPr>
                        <a:t> activation with EMR </a:t>
                      </a:r>
                      <a:endParaRPr lang="en-US" altLang="zh-CN" sz="14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43930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2"/>
            <a:ext cx="11374390" cy="380962"/>
          </a:xfrm>
        </p:spPr>
        <p:txBody>
          <a:bodyPr/>
          <a:lstStyle/>
          <a:p>
            <a:r>
              <a:rPr lang="en-US" sz="4000" dirty="0"/>
              <a:t>RAN4-led Package	2/2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/>
        </p:nvGraphicFramePr>
        <p:xfrm>
          <a:off x="1640793" y="1049839"/>
          <a:ext cx="11436936" cy="453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0704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178614">
                <a:tc>
                  <a:txBody>
                    <a:bodyPr/>
                    <a:lstStyle/>
                    <a:p>
                      <a:r>
                        <a:rPr lang="en-US" altLang="zh-CN" sz="1800" b="0" dirty="0"/>
                        <a:t>Demodulation performance </a:t>
                      </a:r>
                      <a:r>
                        <a:rPr lang="en-US" altLang="zh-CN" sz="1800" dirty="0"/>
                        <a:t>requirement </a:t>
                      </a:r>
                      <a:r>
                        <a:rPr lang="en-US" altLang="zh-CN" sz="1800" dirty="0" err="1"/>
                        <a:t>enh</a:t>
                      </a:r>
                      <a:r>
                        <a:rPr lang="en-US" altLang="zh-CN" sz="1800" dirty="0"/>
                        <a:t>. (</a:t>
                      </a:r>
                      <a:r>
                        <a:rPr lang="en-US" altLang="zh-CN" sz="1800" b="1" dirty="0"/>
                        <a:t>2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UE performance requirements with inter cell and with intra-cell inter-use interference for 8Rx CPE/FWA/vehicle/industrial devices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MMSE-IRC receiver for uplink taking LTE interference profile as starting point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zh-CN" sz="14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u="sng" dirty="0">
                          <a:solidFill>
                            <a:srgbClr val="FF0000"/>
                          </a:solidFill>
                        </a:rPr>
                        <a:t>Note: refer also to the baseline objectives regarding spatial channel modeling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396457">
                <a:tc>
                  <a:txBody>
                    <a:bodyPr/>
                    <a:lstStyle/>
                    <a:p>
                      <a:r>
                        <a:rPr lang="en-US" altLang="zh-CN" sz="1800" b="0" dirty="0"/>
                        <a:t>Intra-band non-collocated CA/DC </a:t>
                      </a:r>
                      <a:r>
                        <a:rPr lang="en-US" altLang="zh-CN" sz="1800" dirty="0"/>
                        <a:t>(</a:t>
                      </a:r>
                      <a:r>
                        <a:rPr lang="en-US" altLang="zh-CN" sz="1800" b="1" dirty="0"/>
                        <a:t>ensuring reasonable load</a:t>
                      </a:r>
                      <a:r>
                        <a:rPr lang="en-US" altLang="zh-CN" sz="1800" dirty="0"/>
                        <a:t>)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ATG (</a:t>
                      </a:r>
                      <a:r>
                        <a:rPr lang="en-US" altLang="zh-CN" sz="1800" b="1" dirty="0"/>
                        <a:t>ensuring reasonable load</a:t>
                      </a:r>
                      <a:r>
                        <a:rPr lang="en-US" altLang="zh-CN" sz="18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58915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1800" dirty="0" err="1"/>
                        <a:t>Sidelink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328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NTN evolutions in RAN4 (</a:t>
                      </a:r>
                      <a:r>
                        <a:rPr lang="en-US" altLang="zh-CN" sz="1800" b="1" dirty="0"/>
                        <a:t>3 topics</a:t>
                      </a:r>
                      <a:r>
                        <a:rPr lang="en-US" altLang="zh-CN" sz="1800" dirty="0"/>
                        <a:t>)</a:t>
                      </a:r>
                      <a:endParaRPr lang="zh-CN" altLang="en-US" sz="1800" dirty="0"/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High power UE for NTN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NTN testing for NGSO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NR Channel BW less than 5MHz </a:t>
                      </a:r>
                      <a:r>
                        <a:rPr lang="en-US" altLang="zh-CN" sz="1400" b="0"/>
                        <a:t>for NTN</a:t>
                      </a:r>
                      <a:endParaRPr lang="en-US" altLang="zh-CN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42709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NR Channel BW less than 5 MHz for TN </a:t>
                      </a:r>
                      <a:r>
                        <a:rPr lang="en-US" altLang="zh-CN" sz="1600" u="sng" dirty="0">
                          <a:solidFill>
                            <a:srgbClr val="FF0000"/>
                          </a:solidFill>
                        </a:rPr>
                        <a:t>(Only RRM aspect, for inter-band CA &lt;5MHz. Limited load. Starting from Q3, target completion by 4Q’2024)</a:t>
                      </a:r>
                      <a:endParaRPr lang="en-US" altLang="zh-CN" sz="1800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255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07041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896" y="169337"/>
            <a:ext cx="11340572" cy="575730"/>
          </a:xfrm>
        </p:spPr>
        <p:txBody>
          <a:bodyPr/>
          <a:lstStyle/>
          <a:p>
            <a:r>
              <a:rPr lang="en-US" sz="4000" dirty="0"/>
              <a:t>List of Approved Rel-19 RAN4-led SIDs/WIDs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7CCCCC-B19F-4F68-8985-D9BEDE408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036822"/>
              </p:ext>
            </p:extLst>
          </p:nvPr>
        </p:nvGraphicFramePr>
        <p:xfrm>
          <a:off x="1367896" y="813994"/>
          <a:ext cx="10845800" cy="4794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68933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176867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793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err="1">
                          <a:effectLst/>
                        </a:rPr>
                        <a:t>Tdoc</a:t>
                      </a:r>
                      <a:r>
                        <a:rPr lang="en-US" sz="1800" b="1" u="none" strike="noStrike" dirty="0">
                          <a:effectLst/>
                        </a:rPr>
                        <a:t>#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UE RF enhancements for FR1 and FR2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RP-240828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BS RF requirement evolution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RP-240829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OTA testing enhancement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RP-240841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1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SID: SI resulting from discussion on Study on OTA testing enhancement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RP-240856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RRM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RP-240830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17981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Intra-band non-collocated CA/DC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RP-240838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Demodulation performance requirements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RP-240831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NTN evolution in RAN4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9"/>
                        </a:rPr>
                        <a:t>RP-240857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r>
                        <a:rPr lang="en-US" sz="2000" dirty="0"/>
                        <a:t>New WID: WI resulting from discussion on ATG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RP-240804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</a:t>
                      </a:r>
                      <a:r>
                        <a:rPr lang="en-US" sz="2000" dirty="0" err="1"/>
                        <a:t>Sidelink</a:t>
                      </a:r>
                      <a:endParaRPr lang="it-IT" sz="2000"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1"/>
                        </a:rPr>
                        <a:t>RP-240840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NR channel BW less than 5MHz for TN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RP-240832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SI proposal: Study on IMT parameters for 4400-4800 MHz, 7125-8400 MHz and 14.8-15.35 GHz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*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RP-240787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9EB6447-CC35-4B5A-B027-7D9681187A6A}"/>
              </a:ext>
            </a:extLst>
          </p:cNvPr>
          <p:cNvSpPr txBox="1"/>
          <p:nvPr/>
        </p:nvSpPr>
        <p:spPr>
          <a:xfrm>
            <a:off x="3540895" y="6512056"/>
            <a:ext cx="5530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2"/>
                </a:solidFill>
              </a:rPr>
              <a:t>* A related LS was sent to SA1/SA2 regarding robust notification alert as in </a:t>
            </a:r>
            <a:r>
              <a:rPr lang="en-US" sz="1200" i="1" u="none" strike="noStrike" dirty="0">
                <a:solidFill>
                  <a:schemeClr val="tx2"/>
                </a:solidFill>
                <a:effectLst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RP-234075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endParaRPr lang="en-US" sz="1200" i="1" dirty="0">
              <a:solidFill>
                <a:schemeClr val="tx2"/>
              </a:solidFill>
              <a:highlight>
                <a:srgbClr val="FF00FF"/>
              </a:highligh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220C09-6187-777B-9DD7-E78227FF1510}"/>
              </a:ext>
            </a:extLst>
          </p:cNvPr>
          <p:cNvSpPr txBox="1"/>
          <p:nvPr/>
        </p:nvSpPr>
        <p:spPr>
          <a:xfrm>
            <a:off x="1727200" y="5690804"/>
            <a:ext cx="3781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* This is triggered by the ITU WP5D request</a:t>
            </a:r>
          </a:p>
        </p:txBody>
      </p:sp>
    </p:spTree>
    <p:extLst>
      <p:ext uri="{BB962C8B-B14F-4D97-AF65-F5344CB8AC3E}">
        <p14:creationId xmlns:p14="http://schemas.microsoft.com/office/powerpoint/2010/main" val="25369017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Additionally Approved RAN4-led Rel-19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15" y="1013883"/>
            <a:ext cx="13175178" cy="4830233"/>
          </a:xfrm>
        </p:spPr>
        <p:txBody>
          <a:bodyPr/>
          <a:lstStyle/>
          <a:p>
            <a:r>
              <a:rPr lang="en-US" sz="2800" dirty="0"/>
              <a:t>RAN#103 additionally endorsed the following:</a:t>
            </a:r>
          </a:p>
          <a:p>
            <a:pPr lvl="1"/>
            <a:r>
              <a:rPr lang="en-US" sz="2400" dirty="0"/>
              <a:t>Way Forward on Spatial Channel Modelling in Rel-19 was endorsed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240792</a:t>
            </a:r>
            <a:endParaRPr lang="en-US" sz="2400" dirty="0"/>
          </a:p>
          <a:p>
            <a:pPr lvl="1"/>
            <a:r>
              <a:rPr lang="en-US" sz="2400" dirty="0"/>
              <a:t>Way Forward on Fragmented Carriers in Rel-19 was endorsed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240768</a:t>
            </a:r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87115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870169"/>
            <a:ext cx="13175178" cy="4830233"/>
          </a:xfrm>
        </p:spPr>
        <p:txBody>
          <a:bodyPr/>
          <a:lstStyle/>
          <a:p>
            <a:r>
              <a:rPr lang="en-US" sz="2100" dirty="0"/>
              <a:t>In response to SA2 LS on per UE energy consumption in RAN in </a:t>
            </a:r>
            <a:r>
              <a:rPr lang="en-US" sz="2100" dirty="0">
                <a:hlinkClick r:id="rId2"/>
              </a:rPr>
              <a:t>RP-240029</a:t>
            </a:r>
            <a:r>
              <a:rPr lang="en-US" sz="2100" dirty="0"/>
              <a:t>, RAN endorsed a way forward in </a:t>
            </a:r>
            <a:r>
              <a:rPr lang="en-US" sz="2100" dirty="0">
                <a:hlinkClick r:id="rId3"/>
              </a:rPr>
              <a:t>RP-240816</a:t>
            </a:r>
            <a:r>
              <a:rPr lang="en-US" sz="2100" dirty="0"/>
              <a:t> (part of it copied below)</a:t>
            </a:r>
          </a:p>
          <a:p>
            <a:pPr lvl="1"/>
            <a:r>
              <a:rPr lang="en-US" sz="1800" i="1" dirty="0"/>
              <a:t>There was no consensus (i.e. no agreement) on how to proceed as the use cases, and feasibility of obtaining per UE network energy consumption information require further clarifications</a:t>
            </a:r>
            <a:endParaRPr lang="en-US" sz="1600" i="1" dirty="0"/>
          </a:p>
          <a:p>
            <a:r>
              <a:rPr lang="en-US" sz="2100" dirty="0"/>
              <a:t>In response to SA2 LS on per UE energy consumption in RAN in </a:t>
            </a:r>
            <a:r>
              <a:rPr lang="en-US" sz="2100" dirty="0">
                <a:hlinkClick r:id="rId4"/>
              </a:rPr>
              <a:t>RP-240021</a:t>
            </a:r>
            <a:r>
              <a:rPr lang="en-US" sz="2100" dirty="0"/>
              <a:t> and </a:t>
            </a:r>
            <a:r>
              <a:rPr lang="en-US" sz="2100" dirty="0">
                <a:hlinkClick r:id="rId5"/>
              </a:rPr>
              <a:t>RP-240031</a:t>
            </a:r>
            <a:r>
              <a:rPr lang="en-US" sz="2100" dirty="0"/>
              <a:t>, RAN approved the reply LS in </a:t>
            </a:r>
            <a:r>
              <a:rPr lang="en-US" sz="2100" dirty="0">
                <a:hlinkClick r:id="rId6"/>
              </a:rPr>
              <a:t>RP-240810</a:t>
            </a:r>
            <a:r>
              <a:rPr lang="en-US" sz="2100" dirty="0"/>
              <a:t> (part of it copied below)</a:t>
            </a:r>
          </a:p>
          <a:p>
            <a:pPr lvl="1"/>
            <a:r>
              <a:rPr lang="en-US" sz="1569" i="1" dirty="0"/>
              <a:t>In general, RAN would like to clarify that the operation on No-Transmit Zone was not in scope Rel-18 UAV work.    Furthermore, currently RAN doesn’t have a Rel-19 WI on UAV or on NTZ’s operation.    Approval of new Rel-19 RAN work are planned to be discussed in RAN105, at which point a new Rel-19 WI/SI NTZ operation may be discussed.   Therefore, RAN hasn’t yet discussed any technical details or reached consensus on technical issues and requirements</a:t>
            </a:r>
          </a:p>
          <a:p>
            <a:r>
              <a:rPr lang="en-US" sz="2000" dirty="0"/>
              <a:t>For band n101, RAN approved the LS in </a:t>
            </a:r>
            <a:r>
              <a:rPr lang="en-US" sz="2000" dirty="0">
                <a:hlinkClick r:id="rId7"/>
              </a:rPr>
              <a:t>RP-240812</a:t>
            </a:r>
            <a:endParaRPr lang="en-US" sz="2000" dirty="0"/>
          </a:p>
          <a:p>
            <a:r>
              <a:rPr lang="en-US" sz="2000" dirty="0"/>
              <a:t>Moderator's summary on R19 Ambient IoT was captured in </a:t>
            </a:r>
            <a:r>
              <a:rPr lang="en-US" sz="2000" dirty="0">
                <a:hlinkClick r:id="rId8"/>
              </a:rPr>
              <a:t>RP-240854</a:t>
            </a:r>
            <a:r>
              <a:rPr lang="en-US" sz="2000" dirty="0"/>
              <a:t> (with a set of endorsed proposals and revised WID)</a:t>
            </a:r>
          </a:p>
          <a:p>
            <a:r>
              <a:rPr lang="en-US" sz="2000" dirty="0"/>
              <a:t>Revised WID: Low-power wake-up signal and receiver for NR (LP-WUS/WUR) was approved in </a:t>
            </a:r>
            <a:r>
              <a:rPr lang="en-US" sz="2000" dirty="0">
                <a:hlinkClick r:id="rId9"/>
              </a:rPr>
              <a:t>RP-240801</a:t>
            </a:r>
            <a:r>
              <a:rPr lang="en-US" sz="2000" dirty="0"/>
              <a:t> (RAN4 part)</a:t>
            </a:r>
          </a:p>
          <a:p>
            <a:r>
              <a:rPr lang="en-US" sz="2000" dirty="0"/>
              <a:t>Revised WID: XR (</a:t>
            </a:r>
            <a:r>
              <a:rPr lang="en-US" sz="2000" dirty="0" err="1"/>
              <a:t>eXtended</a:t>
            </a:r>
            <a:r>
              <a:rPr lang="en-US" sz="2000" dirty="0"/>
              <a:t> Reality) for NR Phase 3 was approved in </a:t>
            </a:r>
            <a:r>
              <a:rPr lang="en-US" sz="2000" dirty="0">
                <a:hlinkClick r:id="rId10"/>
              </a:rPr>
              <a:t>RP-240791</a:t>
            </a:r>
            <a:r>
              <a:rPr lang="en-US" sz="2000" dirty="0"/>
              <a:t> </a:t>
            </a:r>
          </a:p>
          <a:p>
            <a:r>
              <a:rPr lang="en-US" sz="2000" dirty="0"/>
              <a:t>Moderator's summary on RAN4 spec quality was endorsed in </a:t>
            </a:r>
            <a:r>
              <a:rPr lang="en-US" sz="2000" dirty="0">
                <a:hlinkClick r:id="rId11"/>
              </a:rPr>
              <a:t>RP-240782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2555549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SR for ITU AH can be found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240016</a:t>
            </a:r>
            <a:endParaRPr lang="en-US" sz="2800" dirty="0"/>
          </a:p>
          <a:p>
            <a:r>
              <a:rPr lang="en-US" sz="2800" dirty="0"/>
              <a:t>In response to the ITU WP5D LS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5"/>
              </a:rPr>
              <a:t>240024</a:t>
            </a:r>
            <a:r>
              <a:rPr lang="en-US" sz="2800" dirty="0"/>
              <a:t>, for which RAN4 provided an LS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6"/>
              </a:rPr>
              <a:t>240033</a:t>
            </a:r>
            <a:r>
              <a:rPr lang="en-US" sz="2800" dirty="0"/>
              <a:t>, RAN#103 discussed and approved the SID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7"/>
              </a:rPr>
              <a:t>-</a:t>
            </a:r>
            <a:r>
              <a:rPr lang="en-US" sz="2800" dirty="0">
                <a:hlinkClick r:id="rId6"/>
              </a:rPr>
              <a:t>240787</a:t>
            </a:r>
            <a:endParaRPr lang="en-US" sz="2800" dirty="0"/>
          </a:p>
          <a:p>
            <a:pPr lvl="1"/>
            <a:r>
              <a:rPr lang="en-US" sz="2269" dirty="0"/>
              <a:t>RAN4 is also tasked the plan to reply to ITU accordingly as the study progresses</a:t>
            </a:r>
          </a:p>
          <a:p>
            <a:r>
              <a:rPr lang="en-US" sz="2800" dirty="0"/>
              <a:t>No other ITU related LSs were agreed/approved in RAN#103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RAN#103 approved the MCC TF 160 report in </a:t>
            </a:r>
            <a:r>
              <a:rPr lang="en-US" sz="2400" dirty="0">
                <a:hlinkClick r:id="rId2"/>
              </a:rPr>
              <a:t>R</a:t>
            </a:r>
            <a:r>
              <a:rPr lang="en-US" sz="2400" dirty="0">
                <a:hlinkClick r:id="rId2"/>
              </a:rPr>
              <a:t>P-240014</a:t>
            </a:r>
            <a:endParaRPr lang="en-US" sz="2400" dirty="0"/>
          </a:p>
          <a:p>
            <a:r>
              <a:rPr lang="en-US" sz="2400" dirty="0"/>
              <a:t>RAN#103 endorsed the following TEI related proposals in </a:t>
            </a:r>
            <a:r>
              <a:rPr lang="en-US" sz="2400" dirty="0">
                <a:hlinkClick r:id="rId3"/>
              </a:rPr>
              <a:t>RP-240858</a:t>
            </a:r>
            <a:r>
              <a:rPr lang="en-US" sz="2400" dirty="0"/>
              <a:t> and </a:t>
            </a:r>
            <a:r>
              <a:rPr lang="en-US" sz="2400" dirty="0">
                <a:hlinkClick r:id="rId4"/>
              </a:rPr>
              <a:t>RP-240850</a:t>
            </a:r>
            <a:endParaRPr lang="en-US" sz="2400" dirty="0"/>
          </a:p>
          <a:p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RAN4 CA Framework Overhaul was summarized in </a:t>
            </a:r>
            <a:r>
              <a:rPr lang="en-US" sz="2400" dirty="0">
                <a:hlinkClick r:id="rId5"/>
              </a:rPr>
              <a:t>RP-240263</a:t>
            </a:r>
            <a:endParaRPr lang="en-US" sz="2400" dirty="0">
              <a:highlight>
                <a:srgbClr val="FFFF00"/>
              </a:highlight>
            </a:endParaRPr>
          </a:p>
          <a:p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6G Timeline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D89F3-1F3C-9660-E5CE-1C5461A1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27D0E-683F-F122-D323-85C3C123B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6G Timeline Update (RAN Perspective)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E1F38-8B56-CAA2-6CC9-94E1BE2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000" i="1" dirty="0"/>
              <a:t>Note: TSG#102 endorsed 6G timeline high-level considerations can be found in </a:t>
            </a:r>
            <a:r>
              <a:rPr lang="en-US" sz="2000" i="1" dirty="0">
                <a:hlinkClick r:id="rId2"/>
              </a:rPr>
              <a:t>RP</a:t>
            </a:r>
            <a:r>
              <a:rPr lang="en-US" sz="2000" i="1" dirty="0">
                <a:hlinkClick r:id="rId3"/>
              </a:rPr>
              <a:t>-</a:t>
            </a:r>
            <a:r>
              <a:rPr lang="en-US" sz="2000" i="1" dirty="0">
                <a:hlinkClick r:id="rId4"/>
              </a:rPr>
              <a:t>233985</a:t>
            </a:r>
            <a:r>
              <a:rPr lang="en-US" sz="2000" i="1" dirty="0"/>
              <a:t> </a:t>
            </a:r>
          </a:p>
          <a:p>
            <a:r>
              <a:rPr lang="en-US" sz="2800" dirty="0"/>
              <a:t>Additional details for 6G timeline were discussed in RAN#103, resulting in the endorsed details in </a:t>
            </a:r>
            <a:r>
              <a:rPr lang="en-US" sz="2400" dirty="0">
                <a:hlinkClick r:id="rId5"/>
              </a:rPr>
              <a:t>RP-240790</a:t>
            </a:r>
            <a:r>
              <a:rPr lang="en-US" sz="2400" dirty="0"/>
              <a:t>, with contents copied below (</a:t>
            </a:r>
            <a:r>
              <a:rPr lang="en-US" sz="2400" u="sng" dirty="0"/>
              <a:t>see also next slide for additional updates</a:t>
            </a:r>
            <a:r>
              <a:rPr lang="en-US" sz="2400" dirty="0"/>
              <a:t>)</a:t>
            </a:r>
            <a:endParaRPr lang="en-US" sz="2000" dirty="0"/>
          </a:p>
          <a:p>
            <a:pPr lvl="1"/>
            <a:r>
              <a:rPr lang="en-US" sz="2269" b="1" i="1" dirty="0"/>
              <a:t>RAN plenary work is split into an ITU focused SI and General RAN SI</a:t>
            </a:r>
          </a:p>
          <a:p>
            <a:pPr lvl="2"/>
            <a:r>
              <a:rPr lang="en-US" sz="1865" i="1" dirty="0"/>
              <a:t>IMT-2030 discussion is expected in RAN from 09/24 to 12/24</a:t>
            </a:r>
          </a:p>
          <a:p>
            <a:pPr lvl="2"/>
            <a:r>
              <a:rPr lang="en-US" sz="1865" i="1" dirty="0"/>
              <a:t>RP SI Rel-20 focusing on ITU– IMT-2030:  approval 12/24 until 06/25</a:t>
            </a:r>
          </a:p>
          <a:p>
            <a:pPr lvl="2"/>
            <a:r>
              <a:rPr lang="en-US" sz="1865" i="1" dirty="0"/>
              <a:t>RP SI Rel-20 focusing on 6G General: approval 03/25 (after WS),  until 06/26</a:t>
            </a:r>
          </a:p>
          <a:p>
            <a:pPr lvl="1"/>
            <a:r>
              <a:rPr lang="en-US" sz="2269" b="1" i="1" dirty="0"/>
              <a:t>Rel-20 is 18 months for 5G-Advanced, where the 6G Study is 21 months</a:t>
            </a:r>
          </a:p>
          <a:p>
            <a:pPr lvl="2"/>
            <a:r>
              <a:rPr lang="en-US" sz="1734" i="1" dirty="0">
                <a:solidFill>
                  <a:schemeClr val="bg1">
                    <a:lumMod val="65000"/>
                  </a:schemeClr>
                </a:solidFill>
              </a:rPr>
              <a:t>6G RAN 1/2/3/(4) SI Rel-20 approval 06/25 (as endorsed in RAN#102)</a:t>
            </a:r>
          </a:p>
          <a:p>
            <a:pPr lvl="3"/>
            <a:r>
              <a:rPr lang="en-US" sz="2000" i="1" dirty="0"/>
              <a:t>RAN1 starts in 3Q/25 until 1Q/27</a:t>
            </a:r>
          </a:p>
          <a:p>
            <a:pPr lvl="3"/>
            <a:r>
              <a:rPr lang="en-US" sz="2000" i="1" dirty="0"/>
              <a:t>RAN2/3/4 start in 4Q/25 until 2Q/27</a:t>
            </a:r>
          </a:p>
          <a:p>
            <a:pPr lvl="1"/>
            <a:r>
              <a:rPr lang="en-US" sz="2269" b="1" i="1" dirty="0"/>
              <a:t>Rel-21 timeline is to be decided no later than June 2026</a:t>
            </a:r>
          </a:p>
          <a:p>
            <a:pPr lvl="2"/>
            <a:r>
              <a:rPr lang="en-US" sz="1865" i="1" dirty="0"/>
              <a:t>ASN.1 freeze is expected to be no earlier than March 2029</a:t>
            </a:r>
            <a:endParaRPr lang="en-US" sz="1465" i="1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83083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B8967-A220-97B3-B27F-192ADD892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B413-2AA1-9997-CBD6-80B3A7CC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6G Timeline Update (CT/RAN/SA Joint Session)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28455-C0C4-6732-D746-0A632C489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6775912" cy="4830233"/>
          </a:xfrm>
        </p:spPr>
        <p:txBody>
          <a:bodyPr/>
          <a:lstStyle/>
          <a:p>
            <a:r>
              <a:rPr lang="en-US" sz="2000" dirty="0"/>
              <a:t>A joint session was scheduled during TSG#103 focusing on inter-TSG 6G timeline discussion, resulting in the endorsed details in </a:t>
            </a:r>
            <a:r>
              <a:rPr lang="en-US" sz="2000" dirty="0">
                <a:hlinkClick r:id="rId2"/>
              </a:rPr>
              <a:t>RP-240823</a:t>
            </a:r>
            <a:r>
              <a:rPr lang="en-US" sz="2000" dirty="0"/>
              <a:t>, with contents copied below:</a:t>
            </a:r>
          </a:p>
          <a:p>
            <a:pPr lvl="1"/>
            <a:r>
              <a:rPr lang="en-US" sz="1800" u="sng" dirty="0"/>
              <a:t>Additional Details for TSG-Wide 6G Workshop</a:t>
            </a:r>
            <a:endParaRPr lang="en-US" sz="1200" i="1" u="sng" dirty="0"/>
          </a:p>
          <a:p>
            <a:pPr lvl="2"/>
            <a:r>
              <a:rPr lang="en-US" sz="1465" b="1" i="1" kern="0" dirty="0"/>
              <a:t>TSG-Wide 6G Workshop (WS): </a:t>
            </a:r>
            <a:r>
              <a:rPr lang="en-US" sz="1465" b="1" i="1" kern="0" dirty="0">
                <a:solidFill>
                  <a:srgbClr val="0066FF"/>
                </a:solidFill>
              </a:rPr>
              <a:t>Monday – Tuesday </a:t>
            </a:r>
            <a:r>
              <a:rPr lang="en-US" sz="1465" b="1" i="1" kern="0" dirty="0"/>
              <a:t>of the TSG#107 meeting week</a:t>
            </a:r>
          </a:p>
          <a:p>
            <a:pPr lvl="3"/>
            <a:r>
              <a:rPr lang="en-US" sz="1400" b="1" i="1" kern="0" dirty="0"/>
              <a:t>Details TBD (e.g., whether to have a joint or separate workshop across TSGs, how to handle contributions, etc.)</a:t>
            </a:r>
            <a:endParaRPr lang="en-US" sz="1100" b="1" i="1" kern="0" dirty="0"/>
          </a:p>
          <a:p>
            <a:pPr lvl="2"/>
            <a:r>
              <a:rPr lang="en-US" sz="1465" b="1" i="1" kern="0" dirty="0">
                <a:solidFill>
                  <a:srgbClr val="0066FF"/>
                </a:solidFill>
              </a:rPr>
              <a:t>TSG#107 plenary meetings </a:t>
            </a:r>
            <a:r>
              <a:rPr lang="en-US" sz="1465" b="1" i="1" kern="0" dirty="0"/>
              <a:t>are to be scheduled subsequently in the same week</a:t>
            </a:r>
          </a:p>
          <a:p>
            <a:pPr lvl="3"/>
            <a:r>
              <a:rPr lang="en-US" sz="1200" b="1" i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3"/>
            <a:r>
              <a:rPr lang="en-US" sz="1200" b="1" i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r>
              <a:rPr lang="en-US" sz="1800" u="sng" dirty="0"/>
              <a:t>Additional Details for 3GPP RAN Plenary Study for 6G</a:t>
            </a:r>
          </a:p>
          <a:p>
            <a:pPr lvl="2"/>
            <a:r>
              <a:rPr lang="en-US" sz="1465" b="1" i="1" dirty="0">
                <a:solidFill>
                  <a:srgbClr val="0066FF"/>
                </a:solidFill>
              </a:rPr>
              <a:t>RAN plenary work is split into an ITU focused SI (study item) and General RAN SI</a:t>
            </a:r>
          </a:p>
          <a:p>
            <a:pPr lvl="3"/>
            <a:r>
              <a:rPr lang="en-US" sz="1200" i="1" dirty="0"/>
              <a:t>IMT-2030 discussion is expected in RAN from 09/24 to 12/24</a:t>
            </a:r>
          </a:p>
          <a:p>
            <a:pPr lvl="3"/>
            <a:r>
              <a:rPr lang="en-US" sz="1200" i="1" dirty="0"/>
              <a:t>RP SI Rel-20 focusing on ITU– IMT-2030:  approval 12/24 until 06/25</a:t>
            </a:r>
          </a:p>
          <a:p>
            <a:pPr lvl="3"/>
            <a:r>
              <a:rPr lang="en-US" sz="1200" i="1" dirty="0"/>
              <a:t>RP SI Rel-20 focusing on 6G General: approval 03/25 (after WS),  until 06/26</a:t>
            </a:r>
          </a:p>
          <a:p>
            <a:pPr lvl="1"/>
            <a:endParaRPr lang="en-US" sz="1400" u="sng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CBFEA4-1608-2457-882D-A5330E476A8A}"/>
              </a:ext>
            </a:extLst>
          </p:cNvPr>
          <p:cNvSpPr txBox="1">
            <a:spLocks/>
          </p:cNvSpPr>
          <p:nvPr/>
        </p:nvSpPr>
        <p:spPr bwMode="auto">
          <a:xfrm>
            <a:off x="7017334" y="935566"/>
            <a:ext cx="7713133" cy="546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200" i="1" kern="0" dirty="0"/>
          </a:p>
          <a:p>
            <a:pPr lvl="1"/>
            <a:r>
              <a:rPr lang="en-US" sz="2000" u="sng" kern="0" dirty="0"/>
              <a:t>Additional Details for Rel-20</a:t>
            </a:r>
          </a:p>
          <a:p>
            <a:pPr lvl="2"/>
            <a:r>
              <a:rPr lang="en-US" sz="1400" b="1" i="1" kern="0" dirty="0">
                <a:solidFill>
                  <a:srgbClr val="0066FF"/>
                </a:solidFill>
              </a:rPr>
              <a:t>For 5G-Advanced: 18-month</a:t>
            </a:r>
            <a:r>
              <a:rPr lang="en-US" sz="1400" i="1" kern="0" dirty="0"/>
              <a:t>. Assuming no delay of Rel-19</a:t>
            </a:r>
            <a:endParaRPr lang="en-US" sz="500" i="1" kern="0" dirty="0"/>
          </a:p>
          <a:p>
            <a:pPr lvl="3"/>
            <a:r>
              <a:rPr lang="en-US" sz="1200" b="1" i="1" kern="0" dirty="0"/>
              <a:t>Stage-1 freeze : Jun 2025</a:t>
            </a:r>
          </a:p>
          <a:p>
            <a:pPr lvl="3"/>
            <a:r>
              <a:rPr lang="en-US" sz="1200" b="1" i="1" kern="0" dirty="0"/>
              <a:t>Stage-2 freeze : Jun 2026 (&gt;=80%); Sep 2026 (100%)</a:t>
            </a:r>
          </a:p>
          <a:p>
            <a:pPr lvl="3"/>
            <a:r>
              <a:rPr lang="en-US" sz="1200" b="1" i="1" kern="0" dirty="0"/>
              <a:t>Stage-3 freeze : Mar 2027</a:t>
            </a:r>
          </a:p>
          <a:p>
            <a:pPr lvl="3"/>
            <a:r>
              <a:rPr lang="en-US" sz="1200" b="1" i="1" kern="0" dirty="0"/>
              <a:t>ASN.1/</a:t>
            </a:r>
            <a:r>
              <a:rPr lang="en-US" sz="1200" b="1" i="1" kern="0" dirty="0" err="1"/>
              <a:t>OpenAPI</a:t>
            </a:r>
            <a:r>
              <a:rPr lang="en-US" sz="1200" b="1" i="1" kern="0" dirty="0"/>
              <a:t> freeze: June 2027</a:t>
            </a:r>
          </a:p>
          <a:p>
            <a:pPr lvl="2"/>
            <a:r>
              <a:rPr lang="en-US" sz="1600" b="1" i="1" dirty="0">
                <a:solidFill>
                  <a:srgbClr val="0066FF"/>
                </a:solidFill>
              </a:rPr>
              <a:t>For 6G SI </a:t>
            </a:r>
          </a:p>
          <a:p>
            <a:pPr lvl="3"/>
            <a:r>
              <a:rPr lang="en-US" sz="1200" b="1" i="1" dirty="0"/>
              <a:t>SA WGs:</a:t>
            </a:r>
          </a:p>
          <a:p>
            <a:pPr lvl="4"/>
            <a:r>
              <a:rPr lang="en-US" sz="1000" i="1" dirty="0">
                <a:solidFill>
                  <a:schemeClr val="bg1">
                    <a:lumMod val="65000"/>
                  </a:schemeClr>
                </a:solidFill>
              </a:rPr>
              <a:t>SA1 SI approval: TSG#105(Sept2024) – endorsed at TSG#102</a:t>
            </a:r>
          </a:p>
          <a:p>
            <a:pPr lvl="4"/>
            <a:r>
              <a:rPr lang="en-US" sz="1000" i="1" dirty="0">
                <a:solidFill>
                  <a:schemeClr val="bg1">
                    <a:lumMod val="65000"/>
                  </a:schemeClr>
                </a:solidFill>
              </a:rPr>
              <a:t>SA2 SI approval: TSG#108(Jun2025) – endorsed at TSG#102 </a:t>
            </a:r>
          </a:p>
          <a:p>
            <a:pPr lvl="4"/>
            <a:r>
              <a:rPr lang="en-US" sz="1000" b="1" i="1" dirty="0"/>
              <a:t>Other SA WG (SA3, SA4, SA5, SA6) SI approval: TBD at future TSG meeting</a:t>
            </a:r>
          </a:p>
          <a:p>
            <a:pPr lvl="4"/>
            <a:r>
              <a:rPr lang="en-US" sz="1000" b="1" i="1" dirty="0"/>
              <a:t>SA1/SA2 6G SI may continue beyond Stage-1/Stage-2 freeze dates for 5G-Advanced</a:t>
            </a:r>
          </a:p>
          <a:p>
            <a:pPr lvl="4"/>
            <a:r>
              <a:rPr lang="en-US" sz="1000" b="1" i="1" dirty="0"/>
              <a:t>6G SI (this may use time from Rel-21)</a:t>
            </a:r>
          </a:p>
          <a:p>
            <a:pPr lvl="5"/>
            <a:r>
              <a:rPr lang="en-US" sz="1050" b="1" i="1" dirty="0"/>
              <a:t>SA1 6G SI completion: Mar 2026</a:t>
            </a:r>
          </a:p>
          <a:p>
            <a:pPr lvl="5"/>
            <a:r>
              <a:rPr lang="en-US" sz="1050" b="1" i="1" dirty="0"/>
              <a:t>SA2 6G SI completion: Dec. 2026 or Mar 2027 (To be confirmed at future TSG meeting)</a:t>
            </a:r>
          </a:p>
          <a:p>
            <a:pPr lvl="3"/>
            <a:r>
              <a:rPr lang="en-US" sz="1200" b="1" i="1" dirty="0"/>
              <a:t>RAN WGs: 21 months </a:t>
            </a:r>
          </a:p>
          <a:p>
            <a:pPr lvl="4"/>
            <a:r>
              <a:rPr lang="en-US" sz="1050" b="1" i="1" dirty="0"/>
              <a:t>RAN1 starts in 3Q/25 until 1Q/27; RAN2/3/4 start in 4Q/25 until 2Q/27</a:t>
            </a:r>
          </a:p>
          <a:p>
            <a:pPr lvl="3"/>
            <a:r>
              <a:rPr lang="en-US" sz="1200" b="1" i="1" dirty="0"/>
              <a:t>CT WGs: at least 9 months</a:t>
            </a:r>
          </a:p>
          <a:p>
            <a:pPr lvl="4"/>
            <a:r>
              <a:rPr lang="en-US" sz="1050" b="1" i="1" dirty="0"/>
              <a:t>CT WG 6G SI will start 9 months after approval of SA2 SI.</a:t>
            </a:r>
          </a:p>
          <a:p>
            <a:pPr lvl="1"/>
            <a:r>
              <a:rPr lang="en-US" sz="1800" u="sng" kern="0" dirty="0"/>
              <a:t>Additional Details for Rel-21</a:t>
            </a:r>
          </a:p>
          <a:p>
            <a:pPr lvl="2"/>
            <a:r>
              <a:rPr lang="en-US" sz="1600" b="1" i="1" dirty="0">
                <a:solidFill>
                  <a:srgbClr val="0066FF"/>
                </a:solidFill>
              </a:rPr>
              <a:t>Rel-21 timeline is to be decided no later than June 2026</a:t>
            </a:r>
          </a:p>
          <a:p>
            <a:pPr lvl="3"/>
            <a:r>
              <a:rPr lang="en-US" sz="1400" i="1" dirty="0">
                <a:solidFill>
                  <a:srgbClr val="0066FF"/>
                </a:solidFill>
              </a:rPr>
              <a:t>However, ASN.1/</a:t>
            </a:r>
            <a:r>
              <a:rPr lang="en-US" sz="1400" i="1" dirty="0" err="1">
                <a:solidFill>
                  <a:srgbClr val="0066FF"/>
                </a:solidFill>
              </a:rPr>
              <a:t>OpenAPI</a:t>
            </a:r>
            <a:r>
              <a:rPr lang="en-US" sz="1400" i="1" dirty="0">
                <a:solidFill>
                  <a:srgbClr val="0066FF"/>
                </a:solidFill>
              </a:rPr>
              <a:t> freeze date is no earlier than March 2029</a:t>
            </a:r>
          </a:p>
          <a:p>
            <a:pPr lvl="1"/>
            <a:endParaRPr lang="en-US" sz="1800" u="sng" kern="0" dirty="0"/>
          </a:p>
          <a:p>
            <a:pPr lvl="1"/>
            <a:endParaRPr lang="en-US" sz="1769" i="1" u="sng" kern="0" dirty="0"/>
          </a:p>
        </p:txBody>
      </p:sp>
    </p:spTree>
    <p:extLst>
      <p:ext uri="{BB962C8B-B14F-4D97-AF65-F5344CB8AC3E}">
        <p14:creationId xmlns:p14="http://schemas.microsoft.com/office/powerpoint/2010/main" val="39760579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7E380-27A7-D5D7-5E2A-69D7634F6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D719A-4FC5-B831-C18C-F0B8E6711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20457429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Release 18 is on track for ASN.1 freeze scheduled in June’2024 (RAN#104)</a:t>
            </a:r>
          </a:p>
          <a:p>
            <a:pPr lvl="1"/>
            <a:r>
              <a:rPr lang="en-US" sz="2269" dirty="0"/>
              <a:t>Exception (RAN4) to R18 NR NTN was approved in </a:t>
            </a:r>
            <a:r>
              <a:rPr lang="en-US" sz="2000" dirty="0">
                <a:hlinkClick r:id="rId2"/>
              </a:rPr>
              <a:t>RP-240142</a:t>
            </a:r>
            <a:endParaRPr lang="en-US" sz="2000" dirty="0"/>
          </a:p>
          <a:p>
            <a:r>
              <a:rPr lang="en-US" sz="2800" dirty="0"/>
              <a:t>Involved discussion for 2Rx in the Rel-18 XR context</a:t>
            </a:r>
          </a:p>
          <a:p>
            <a:pPr lvl="1"/>
            <a:r>
              <a:rPr lang="en-US" sz="2400" dirty="0"/>
              <a:t>With the endorsed way forward in </a:t>
            </a:r>
            <a:r>
              <a:rPr lang="en-US" sz="2400" dirty="0">
                <a:hlinkClick r:id="rId3"/>
              </a:rPr>
              <a:t>RP-240847</a:t>
            </a:r>
            <a:endParaRPr lang="en-US" sz="2400" dirty="0"/>
          </a:p>
          <a:p>
            <a:pPr lvl="2"/>
            <a:r>
              <a:rPr lang="en-US" sz="2000" dirty="0"/>
              <a:t>Including additional tasks to RAN4, and a set of approved CRs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42342</TotalTime>
  <Words>1789</Words>
  <Application>Microsoft Office PowerPoint</Application>
  <PresentationFormat>Custom</PresentationFormat>
  <Paragraphs>183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Nokia Pure Headline Ultra Light</vt:lpstr>
      <vt:lpstr>Nokia Pure Text</vt:lpstr>
      <vt:lpstr>Nokia Pure Text Light</vt:lpstr>
      <vt:lpstr>TimesNewRomanPSMT</vt:lpstr>
      <vt:lpstr>Arial</vt:lpstr>
      <vt:lpstr>Calibri</vt:lpstr>
      <vt:lpstr>Wingdings</vt:lpstr>
      <vt:lpstr>Nokia White Master with headline</vt:lpstr>
      <vt:lpstr>2_Office Theme</vt:lpstr>
      <vt:lpstr>TSG RAN#103 Highlights</vt:lpstr>
      <vt:lpstr>Outline</vt:lpstr>
      <vt:lpstr>Administrative aspects</vt:lpstr>
      <vt:lpstr>Administrative Aspects</vt:lpstr>
      <vt:lpstr>6G Timeline</vt:lpstr>
      <vt:lpstr>6G Timeline Update (RAN Perspective)</vt:lpstr>
      <vt:lpstr>6G Timeline Update (CT/RAN/SA Joint Session)</vt:lpstr>
      <vt:lpstr>TSG-RAN Projects Update</vt:lpstr>
      <vt:lpstr>RAN Projects Update: Rel-18 &amp; Earlier</vt:lpstr>
      <vt:lpstr>RAN Projects Update: RAN level study</vt:lpstr>
      <vt:lpstr>RAN Projects Update: Rel-19 Package (RAN4-led)</vt:lpstr>
      <vt:lpstr>RAN4-led Package 1/2</vt:lpstr>
      <vt:lpstr>RAN4-led Package 2/2</vt:lpstr>
      <vt:lpstr>List of Approved Rel-19 RAN4-led SIDs/WIDs</vt:lpstr>
      <vt:lpstr>Additionally Approved RAN4-led Rel-19 Topics</vt:lpstr>
      <vt:lpstr>Others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678</cp:revision>
  <dcterms:created xsi:type="dcterms:W3CDTF">2018-05-24T11:49:12Z</dcterms:created>
  <dcterms:modified xsi:type="dcterms:W3CDTF">2024-03-21T12:52:01Z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